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4"/>
  </p:notesMasterIdLst>
  <p:sldIdLst>
    <p:sldId id="577" r:id="rId2"/>
    <p:sldId id="578" r:id="rId3"/>
    <p:sldId id="579" r:id="rId4"/>
    <p:sldId id="547" r:id="rId5"/>
    <p:sldId id="627" r:id="rId6"/>
    <p:sldId id="628" r:id="rId7"/>
    <p:sldId id="638" r:id="rId8"/>
    <p:sldId id="630" r:id="rId9"/>
    <p:sldId id="631" r:id="rId10"/>
    <p:sldId id="632" r:id="rId11"/>
    <p:sldId id="633" r:id="rId12"/>
    <p:sldId id="653" r:id="rId13"/>
    <p:sldId id="654" r:id="rId14"/>
    <p:sldId id="655" r:id="rId15"/>
    <p:sldId id="656" r:id="rId16"/>
    <p:sldId id="634" r:id="rId17"/>
    <p:sldId id="635" r:id="rId18"/>
    <p:sldId id="636" r:id="rId19"/>
    <p:sldId id="637" r:id="rId20"/>
    <p:sldId id="640" r:id="rId21"/>
    <p:sldId id="641" r:id="rId22"/>
    <p:sldId id="606" r:id="rId23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84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1pPr>
    <a:lvl2pPr marL="427038" indent="-215900" algn="l" defTabSz="449263" rtl="0" fontAlgn="base" hangingPunct="0">
      <a:lnSpc>
        <a:spcPct val="84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2pPr>
    <a:lvl3pPr marL="642938" indent="-212725" algn="l" defTabSz="449263" rtl="0" fontAlgn="base" hangingPunct="0">
      <a:lnSpc>
        <a:spcPct val="84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3pPr>
    <a:lvl4pPr marL="858838" indent="-212725" algn="l" defTabSz="449263" rtl="0" fontAlgn="base" hangingPunct="0">
      <a:lnSpc>
        <a:spcPct val="84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4pPr>
    <a:lvl5pPr marL="1074738" indent="-214313" algn="l" defTabSz="449263" rtl="0" fontAlgn="base" hangingPunct="0">
      <a:lnSpc>
        <a:spcPct val="84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>
      <p:cViewPr>
        <p:scale>
          <a:sx n="121" d="100"/>
          <a:sy n="121" d="100"/>
        </p:scale>
        <p:origin x="1008" y="-6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27600" cy="3698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19700" cy="4102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244035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1287" cy="41052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lv-LV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8200" y="555625"/>
            <a:ext cx="2155825" cy="6302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725" y="555625"/>
            <a:ext cx="6315075" cy="6302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363" y="555625"/>
            <a:ext cx="8602662" cy="12620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725" y="1979613"/>
            <a:ext cx="4235450" cy="4878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8575" y="1979613"/>
            <a:ext cx="4235450" cy="4878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AutoShape 1"/>
          <p:cNvSpPr>
            <a:spLocks noChangeArrowheads="1"/>
          </p:cNvSpPr>
          <p:nvPr/>
        </p:nvSpPr>
        <p:spPr bwMode="auto">
          <a:xfrm>
            <a:off x="360363" y="1439863"/>
            <a:ext cx="9720262" cy="6119812"/>
          </a:xfrm>
          <a:prstGeom prst="roundRect">
            <a:avLst>
              <a:gd name="adj" fmla="val 23"/>
            </a:avLst>
          </a:prstGeom>
          <a:solidFill>
            <a:srgbClr val="DDDDDD"/>
          </a:solidFill>
          <a:ln w="9360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555625"/>
            <a:ext cx="8602662" cy="1262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1979613"/>
            <a:ext cx="8623300" cy="4878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0" y="0"/>
            <a:ext cx="182563" cy="919163"/>
          </a:xfrm>
          <a:prstGeom prst="roundRect">
            <a:avLst>
              <a:gd name="adj" fmla="val 875"/>
            </a:avLst>
          </a:prstGeom>
          <a:solidFill>
            <a:srgbClr val="125C8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5010150" y="3619500"/>
            <a:ext cx="77788" cy="350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5010150" y="3619500"/>
            <a:ext cx="77788" cy="350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0080625" cy="1139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7199313"/>
            <a:ext cx="10115550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7775575" y="7307263"/>
            <a:ext cx="2212975" cy="360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/>
          <a:lstStyle/>
          <a:p>
            <a:pPr algn="r">
              <a:lnSpc>
                <a:spcPct val="9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500">
                <a:solidFill>
                  <a:srgbClr val="FFFFFF"/>
                </a:solidFill>
                <a:latin typeface="Arial" charset="0"/>
              </a:rPr>
              <a:t>Lapas nr. </a:t>
            </a:r>
            <a:fld id="{5FB75B19-5E39-457F-88FA-8AEAAA0876CC}" type="slidenum">
              <a:rPr lang="en-GB" sz="1500">
                <a:solidFill>
                  <a:srgbClr val="FFFFFF"/>
                </a:solidFill>
                <a:latin typeface="Arial" charset="0"/>
              </a:rPr>
              <a:pPr algn="r">
                <a:lnSpc>
                  <a:spcPct val="96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‹#›</a:t>
            </a:fld>
            <a:endParaRPr lang="en-GB" sz="1500">
              <a:solidFill>
                <a:srgbClr val="FFFFFF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fontAlgn="base" hangingPunct="0">
        <a:lnSpc>
          <a:spcPct val="8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fontAlgn="base" hangingPunct="0">
        <a:lnSpc>
          <a:spcPct val="8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 b="1">
          <a:solidFill>
            <a:srgbClr val="333333"/>
          </a:solidFill>
          <a:latin typeface="Arial" charset="0"/>
        </a:defRPr>
      </a:lvl2pPr>
      <a:lvl3pPr algn="ctr" defTabSz="449263" rtl="0" fontAlgn="base" hangingPunct="0">
        <a:lnSpc>
          <a:spcPct val="8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 b="1">
          <a:solidFill>
            <a:srgbClr val="333333"/>
          </a:solidFill>
          <a:latin typeface="Arial" charset="0"/>
        </a:defRPr>
      </a:lvl3pPr>
      <a:lvl4pPr algn="ctr" defTabSz="449263" rtl="0" fontAlgn="base" hangingPunct="0">
        <a:lnSpc>
          <a:spcPct val="8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 b="1">
          <a:solidFill>
            <a:srgbClr val="333333"/>
          </a:solidFill>
          <a:latin typeface="Arial" charset="0"/>
        </a:defRPr>
      </a:lvl4pPr>
      <a:lvl5pPr algn="ctr" defTabSz="449263" rtl="0" fontAlgn="base" hangingPunct="0">
        <a:lnSpc>
          <a:spcPct val="8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 b="1">
          <a:solidFill>
            <a:srgbClr val="333333"/>
          </a:solidFill>
          <a:latin typeface="Arial" charset="0"/>
        </a:defRPr>
      </a:lvl5pPr>
      <a:lvl6pPr marL="457200" algn="ctr" defTabSz="449263" rtl="0" fontAlgn="base" hangingPunct="0">
        <a:lnSpc>
          <a:spcPct val="8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 b="1">
          <a:solidFill>
            <a:srgbClr val="333333"/>
          </a:solidFill>
          <a:latin typeface="Arial" charset="0"/>
        </a:defRPr>
      </a:lvl6pPr>
      <a:lvl7pPr marL="914400" algn="ctr" defTabSz="449263" rtl="0" fontAlgn="base" hangingPunct="0">
        <a:lnSpc>
          <a:spcPct val="8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 b="1">
          <a:solidFill>
            <a:srgbClr val="333333"/>
          </a:solidFill>
          <a:latin typeface="Arial" charset="0"/>
        </a:defRPr>
      </a:lvl7pPr>
      <a:lvl8pPr marL="1371600" algn="ctr" defTabSz="449263" rtl="0" fontAlgn="base" hangingPunct="0">
        <a:lnSpc>
          <a:spcPct val="8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 b="1">
          <a:solidFill>
            <a:srgbClr val="333333"/>
          </a:solidFill>
          <a:latin typeface="Arial" charset="0"/>
        </a:defRPr>
      </a:lvl8pPr>
      <a:lvl9pPr marL="1828800" algn="ctr" defTabSz="449263" rtl="0" fontAlgn="base" hangingPunct="0">
        <a:lnSpc>
          <a:spcPct val="8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 b="1">
          <a:solidFill>
            <a:srgbClr val="333333"/>
          </a:solidFill>
          <a:latin typeface="Arial" charset="0"/>
        </a:defRPr>
      </a:lvl9pPr>
    </p:titleStyle>
    <p:bodyStyle>
      <a:lvl1pPr marL="427038" indent="-322263" algn="l" defTabSz="449263" rtl="0" fontAlgn="base" hangingPunct="0">
        <a:lnSpc>
          <a:spcPct val="84000"/>
        </a:lnSpc>
        <a:spcBef>
          <a:spcPct val="0"/>
        </a:spcBef>
        <a:spcAft>
          <a:spcPct val="0"/>
        </a:spcAft>
        <a:buClr>
          <a:srgbClr val="0E594D"/>
        </a:buClr>
        <a:buSzPct val="45000"/>
        <a:buFont typeface="Wingdings" charset="2"/>
        <a:buChar char="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58838" indent="-285750" algn="l" defTabSz="449263" rtl="0" fontAlgn="base" hangingPunct="0">
        <a:lnSpc>
          <a:spcPct val="84000"/>
        </a:lnSpc>
        <a:spcBef>
          <a:spcPct val="0"/>
        </a:spcBef>
        <a:spcAft>
          <a:spcPct val="0"/>
        </a:spcAft>
        <a:buClr>
          <a:srgbClr val="000000"/>
        </a:buClr>
        <a:buSzPct val="75000"/>
        <a:buFont typeface="Symbol" charset="2"/>
        <a:buChar char=""/>
        <a:defRPr sz="2800">
          <a:solidFill>
            <a:srgbClr val="000000"/>
          </a:solidFill>
          <a:latin typeface="+mn-lt"/>
        </a:defRPr>
      </a:lvl2pPr>
      <a:lvl3pPr marL="1290638" indent="-212725" algn="l" defTabSz="449263" rtl="0" fontAlgn="base" hangingPunct="0">
        <a:lnSpc>
          <a:spcPct val="8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buChar char=""/>
        <a:defRPr sz="2400">
          <a:solidFill>
            <a:srgbClr val="000000"/>
          </a:solidFill>
          <a:latin typeface="+mn-lt"/>
        </a:defRPr>
      </a:lvl3pPr>
      <a:lvl4pPr marL="1722438" indent="-211138" algn="l" defTabSz="449263" rtl="0" fontAlgn="base" hangingPunct="0">
        <a:lnSpc>
          <a:spcPct val="84000"/>
        </a:lnSpc>
        <a:spcBef>
          <a:spcPct val="0"/>
        </a:spcBef>
        <a:spcAft>
          <a:spcPct val="0"/>
        </a:spcAft>
        <a:buClr>
          <a:srgbClr val="000000"/>
        </a:buClr>
        <a:buSzPct val="75000"/>
        <a:buFont typeface="Symbol" charset="2"/>
        <a:buChar char=""/>
        <a:defRPr sz="2000">
          <a:solidFill>
            <a:srgbClr val="000000"/>
          </a:solidFill>
          <a:latin typeface="+mn-lt"/>
        </a:defRPr>
      </a:lvl4pPr>
      <a:lvl5pPr marL="2154238" indent="-212725" algn="l" defTabSz="449263" rtl="0" fontAlgn="base" hangingPunct="0">
        <a:lnSpc>
          <a:spcPct val="8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5pPr>
      <a:lvl6pPr marL="2611438" indent="-212725" algn="l" defTabSz="449263" rtl="0" fontAlgn="base" hangingPunct="0">
        <a:lnSpc>
          <a:spcPct val="8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6pPr>
      <a:lvl7pPr marL="3068638" indent="-212725" algn="l" defTabSz="449263" rtl="0" fontAlgn="base" hangingPunct="0">
        <a:lnSpc>
          <a:spcPct val="8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7pPr>
      <a:lvl8pPr marL="3525838" indent="-212725" algn="l" defTabSz="449263" rtl="0" fontAlgn="base" hangingPunct="0">
        <a:lnSpc>
          <a:spcPct val="8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8pPr>
      <a:lvl9pPr marL="3983038" indent="-212725" algn="l" defTabSz="449263" rtl="0" fontAlgn="base" hangingPunct="0">
        <a:lnSpc>
          <a:spcPct val="8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132138" y="3619500"/>
            <a:ext cx="3832225" cy="350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63635F1-4407-4E5A-B142-F52E3794DE60}" type="slidenum">
              <a:rPr lang="en-GB">
                <a:solidFill>
                  <a:srgbClr val="FFFFFF"/>
                </a:solidFill>
              </a:rPr>
              <a:pPr>
                <a:lnSpc>
                  <a:spcPct val="96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/>
          </p:nvPr>
        </p:nvSpPr>
        <p:spPr>
          <a:xfrm>
            <a:off x="730250" y="1978025"/>
            <a:ext cx="8629650" cy="1081088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lv-LV" sz="3000" i="1" dirty="0">
                <a:solidFill>
                  <a:srgbClr val="000000"/>
                </a:solidFill>
                <a:cs typeface="Helvetica" pitchFamily="32" charset="0"/>
              </a:rPr>
              <a:t>LJBL / basketbolam / tiesnešiem.</a:t>
            </a:r>
            <a:endParaRPr lang="en-GB" sz="3000" i="1" dirty="0">
              <a:solidFill>
                <a:srgbClr val="000000"/>
              </a:solidFill>
              <a:cs typeface="Helvetica" pitchFamily="32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2479" y="3203773"/>
            <a:ext cx="2889321" cy="15121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7" name="Picture 1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496" y="4859957"/>
            <a:ext cx="2376264" cy="223224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2" name="Изображение 1" descr="LBS_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56" y="2915741"/>
            <a:ext cx="2290186" cy="2936523"/>
          </a:xfrm>
          <a:prstGeom prst="rect">
            <a:avLst/>
          </a:prstGeom>
        </p:spPr>
      </p:pic>
      <p:pic>
        <p:nvPicPr>
          <p:cNvPr id="9" name="Изображение 8" descr="ljb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776" y="1"/>
            <a:ext cx="839341" cy="1104396"/>
          </a:xfrm>
          <a:prstGeom prst="rect">
            <a:avLst/>
          </a:prstGeom>
        </p:spPr>
      </p:pic>
      <p:pic>
        <p:nvPicPr>
          <p:cNvPr id="10" name="Изображение 9" descr="ljb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28" y="2905908"/>
            <a:ext cx="2232248" cy="2937168"/>
          </a:xfrm>
          <a:prstGeom prst="rect">
            <a:avLst/>
          </a:prstGeom>
        </p:spPr>
      </p:pic>
      <p:pic>
        <p:nvPicPr>
          <p:cNvPr id="11" name="Picture 1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776" y="107429"/>
            <a:ext cx="1008112" cy="10081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82117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832" y="1331565"/>
            <a:ext cx="8602662" cy="576064"/>
          </a:xfrm>
        </p:spPr>
        <p:txBody>
          <a:bodyPr/>
          <a:lstStyle/>
          <a:p>
            <a:r>
              <a:rPr lang="lv-LV" sz="3200" dirty="0">
                <a:solidFill>
                  <a:srgbClr val="FF0000"/>
                </a:solidFill>
                <a:latin typeface="Comic Sans MS"/>
                <a:cs typeface="Comic Sans MS"/>
              </a:rPr>
              <a:t>34./37. Personiskā piezīme </a:t>
            </a:r>
            <a:r>
              <a:rPr lang="lv-LV" sz="3200" dirty="0" err="1">
                <a:solidFill>
                  <a:srgbClr val="FF0000"/>
                </a:solidFill>
                <a:latin typeface="Comic Sans MS"/>
                <a:cs typeface="Comic Sans MS"/>
              </a:rPr>
              <a:t>iemetiena</a:t>
            </a:r>
            <a:r>
              <a:rPr lang="lv-LV" sz="3200" dirty="0">
                <a:solidFill>
                  <a:srgbClr val="FF0000"/>
                </a:solidFill>
                <a:latin typeface="Comic Sans MS"/>
                <a:cs typeface="Comic Sans MS"/>
              </a:rPr>
              <a:t> laikā.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776" y="179437"/>
            <a:ext cx="864096" cy="93610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9832" y="1961429"/>
            <a:ext cx="9073008" cy="4440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34.2.3. Par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iemetiena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piezīmi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spēlētājs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pret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kuru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izdarīta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piezīme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izpilda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vienu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(1.) soda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metienu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(bez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spēlētājiem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atlēcošo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bumbu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endParaRPr lang="en-GB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Papildus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sekojošais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iemetiens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komandai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respektīvi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tai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pašai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uzbrūkošai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komandai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pret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kuru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izdarīta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piezīme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tuvākās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vietas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piezīme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notikusi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Spēles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laiks- 24.sekunžu </a:t>
            </a:r>
            <a:r>
              <a:rPr lang="en-GB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pulksteņa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tiek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atjaunots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</a:p>
          <a:p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24.sek.,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piezīme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fiksēta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uzbrucēju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aizsardzības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zonā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atlikušais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laiks, bet ne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mazāk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 14.sek.,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piezīme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notikusi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uzbrucēju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uzbrukuma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zonā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806472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832" y="1331565"/>
            <a:ext cx="8602662" cy="576064"/>
          </a:xfrm>
        </p:spPr>
        <p:txBody>
          <a:bodyPr/>
          <a:lstStyle/>
          <a:p>
            <a:r>
              <a:rPr lang="lv-LV" sz="3200" dirty="0">
                <a:solidFill>
                  <a:srgbClr val="FF0000"/>
                </a:solidFill>
                <a:latin typeface="Comic Sans MS"/>
                <a:cs typeface="Comic Sans MS"/>
              </a:rPr>
              <a:t>37. Nesportiska piezīme.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776" y="179437"/>
            <a:ext cx="864096" cy="93610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03809" y="1961429"/>
            <a:ext cx="9576816" cy="552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37.1.1.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Pieņemot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lēmumu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nesportisku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piezīmi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tiesnešiem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jāņem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vēra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̄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sekojoši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principi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211138" lvl="1" indent="0"/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mēģinot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apturēt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ātro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uzbrukumu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aizsardzības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spēlētājs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izraisa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kontaktu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pretinieku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komandas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spēlētāju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aizmugures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sāniem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un,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starp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šo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spēlētāju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aizsardzības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komandas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grozu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nav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neviena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aizsardzības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komandas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spēlētāja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un </a:t>
            </a:r>
          </a:p>
          <a:p>
            <a:pPr marL="668338" lvl="1" indent="-457200">
              <a:buFontTx/>
              <a:buChar char="-"/>
            </a:pP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progresējušais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uzbrūkošais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spēlētājs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kontrolē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bumbu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668338" lvl="1" indent="-457200">
              <a:buFontTx/>
              <a:buChar char="-"/>
            </a:pP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progresējušais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uzbrūkošais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spēlētājs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mēģina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kontrolēt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bumbu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668338" lvl="1" indent="-457200">
              <a:buFontTx/>
              <a:buChar char="-"/>
            </a:pP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bumba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tika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piespēlēta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progresējušam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uzbrūkošajam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spēlētājam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211138" lvl="1" indent="0"/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tad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šāds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kontakts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jāfikse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̄ kā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nesportiska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piezīme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11138" lvl="1" indent="0"/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Šis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noteikums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spēkā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uzbrucējs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nav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uzsācis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metiena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fāzi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sz="2800" b="1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711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832" y="683493"/>
            <a:ext cx="8602662" cy="1224136"/>
          </a:xfrm>
        </p:spPr>
        <p:txBody>
          <a:bodyPr/>
          <a:lstStyle/>
          <a:p>
            <a:r>
              <a:rPr lang="lv-LV" sz="3200" dirty="0">
                <a:solidFill>
                  <a:srgbClr val="FF0000"/>
                </a:solidFill>
                <a:latin typeface="Comic Sans MS"/>
                <a:cs typeface="Comic Sans MS"/>
              </a:rPr>
              <a:t>37. Nesportiska piezīme.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776" y="179437"/>
            <a:ext cx="864096" cy="93610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31800" y="1483913"/>
            <a:ext cx="9648825" cy="1544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37.1.1.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Pēdējais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spēlētājs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atvērts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grozs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sz="2800" b="1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Aizsardzības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spēlētājs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sāniem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izdara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personisko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piezīmi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pret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uzbrucēju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pieturot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to. </a:t>
            </a:r>
            <a:endParaRPr lang="en-GB" b="1" i="1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CEF6C9-7777-C9C2-F842-4EB1C12E5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99" y="2983803"/>
            <a:ext cx="8251377" cy="4108402"/>
          </a:xfrm>
          <a:prstGeom prst="rect">
            <a:avLst/>
          </a:prstGeom>
        </p:spPr>
      </p:pic>
      <p:sp>
        <p:nvSpPr>
          <p:cNvPr id="10" name="Up Arrow 9">
            <a:extLst>
              <a:ext uri="{FF2B5EF4-FFF2-40B4-BE49-F238E27FC236}">
                <a16:creationId xmlns:a16="http://schemas.microsoft.com/office/drawing/2014/main" id="{5F3C0A6E-3C18-47EF-3165-414AC12698AF}"/>
              </a:ext>
            </a:extLst>
          </p:cNvPr>
          <p:cNvSpPr/>
          <p:nvPr/>
        </p:nvSpPr>
        <p:spPr bwMode="auto">
          <a:xfrm rot="19987869">
            <a:off x="5235248" y="5094706"/>
            <a:ext cx="484632" cy="978408"/>
          </a:xfrm>
          <a:prstGeom prst="up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LV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950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832" y="683493"/>
            <a:ext cx="8602662" cy="1224136"/>
          </a:xfrm>
        </p:spPr>
        <p:txBody>
          <a:bodyPr/>
          <a:lstStyle/>
          <a:p>
            <a:r>
              <a:rPr lang="lv-LV" sz="3200" dirty="0">
                <a:solidFill>
                  <a:srgbClr val="FF0000"/>
                </a:solidFill>
                <a:latin typeface="Comic Sans MS"/>
                <a:cs typeface="Comic Sans MS"/>
              </a:rPr>
              <a:t>37. Nesportiska piezīme.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776" y="179437"/>
            <a:ext cx="864096" cy="93610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31800" y="1483913"/>
            <a:ext cx="9648825" cy="1802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37.1.1.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Pēdējais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spēlētājs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atvērts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grozs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sz="2800" b="1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Piezīmes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brīdī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starp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progresējušo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uzbrucēju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pretinieku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grozu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vairs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nav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neviena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cita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aizsardzības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spēlētāja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tāpēc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šī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personiskā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piezīme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tiek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fiksēta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kā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nesportiska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piezīme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GB" b="1" i="1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group of people playing basketball&#10;&#10;Description automatically generated with medium confidence">
            <a:extLst>
              <a:ext uri="{FF2B5EF4-FFF2-40B4-BE49-F238E27FC236}">
                <a16:creationId xmlns:a16="http://schemas.microsoft.com/office/drawing/2014/main" id="{600A4E3C-E4E1-5CD1-3B9D-502D8DD03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39" y="3203773"/>
            <a:ext cx="7268344" cy="3922183"/>
          </a:xfrm>
          <a:prstGeom prst="rect">
            <a:avLst/>
          </a:prstGeom>
        </p:spPr>
      </p:pic>
      <p:sp>
        <p:nvSpPr>
          <p:cNvPr id="10" name="Up Arrow 9">
            <a:extLst>
              <a:ext uri="{FF2B5EF4-FFF2-40B4-BE49-F238E27FC236}">
                <a16:creationId xmlns:a16="http://schemas.microsoft.com/office/drawing/2014/main" id="{BED99976-B182-64DA-5BAE-E80AE96406B1}"/>
              </a:ext>
            </a:extLst>
          </p:cNvPr>
          <p:cNvSpPr/>
          <p:nvPr/>
        </p:nvSpPr>
        <p:spPr bwMode="auto">
          <a:xfrm rot="3789589">
            <a:off x="2463584" y="5007343"/>
            <a:ext cx="484632" cy="978408"/>
          </a:xfrm>
          <a:prstGeom prst="up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LV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63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832" y="683493"/>
            <a:ext cx="8602662" cy="1224136"/>
          </a:xfrm>
        </p:spPr>
        <p:txBody>
          <a:bodyPr/>
          <a:lstStyle/>
          <a:p>
            <a:r>
              <a:rPr lang="lv-LV" sz="3200" dirty="0">
                <a:solidFill>
                  <a:srgbClr val="FF0000"/>
                </a:solidFill>
                <a:latin typeface="Comic Sans MS"/>
                <a:cs typeface="Comic Sans MS"/>
              </a:rPr>
              <a:t>37. Nesportiska piezīme.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776" y="179437"/>
            <a:ext cx="864096" cy="93610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31800" y="1483913"/>
            <a:ext cx="9648825" cy="1596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37.1.1.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Pēdējais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spēlētājs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atvērts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grozs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sz="2800" b="1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Aizsardzības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spēlētājs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muguras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izdara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personisko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piezīmi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pret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uzbrucēju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pagrūžot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to. </a:t>
            </a:r>
            <a:endParaRPr lang="en-GB" b="1" i="1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96FC85-AAD3-525F-8851-DEAAF60E9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99" y="3080056"/>
            <a:ext cx="8183943" cy="4100695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BD82178D-F3F8-CD9D-E82C-5CE73DEA1F7D}"/>
              </a:ext>
            </a:extLst>
          </p:cNvPr>
          <p:cNvSpPr/>
          <p:nvPr/>
        </p:nvSpPr>
        <p:spPr bwMode="auto">
          <a:xfrm>
            <a:off x="3312120" y="3382940"/>
            <a:ext cx="484632" cy="978408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LV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244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832" y="683493"/>
            <a:ext cx="8602662" cy="1224136"/>
          </a:xfrm>
        </p:spPr>
        <p:txBody>
          <a:bodyPr/>
          <a:lstStyle/>
          <a:p>
            <a:r>
              <a:rPr lang="lv-LV" sz="3200" dirty="0">
                <a:solidFill>
                  <a:srgbClr val="FF0000"/>
                </a:solidFill>
                <a:latin typeface="Comic Sans MS"/>
                <a:cs typeface="Comic Sans MS"/>
              </a:rPr>
              <a:t>37. Nesportiska piezīme.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776" y="179437"/>
            <a:ext cx="864096" cy="93610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31800" y="1483913"/>
            <a:ext cx="9648825" cy="1802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37.1.1.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Pēdējais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spēlētājs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atvērts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grozs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sz="2800" b="1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Piezīmes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brīdī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starp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progresējušo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uzbrucēju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pretinieku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grozu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vairs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nav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neviena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cita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aizsardzības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spēlētāja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un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uzbrucējs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vēl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nav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uzsācis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metiena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fāzi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tāpēc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šī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personiskā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piezīme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tiek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fiksēta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kā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nesportiska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piezīme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GB" b="1" i="1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group of people playing basketball&#10;&#10;Description automatically generated with medium confidence">
            <a:extLst>
              <a:ext uri="{FF2B5EF4-FFF2-40B4-BE49-F238E27FC236}">
                <a16:creationId xmlns:a16="http://schemas.microsoft.com/office/drawing/2014/main" id="{E6F48B14-85ED-7D5A-E852-F793B674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3261601"/>
            <a:ext cx="7078250" cy="3993525"/>
          </a:xfrm>
          <a:prstGeom prst="rect">
            <a:avLst/>
          </a:prstGeom>
        </p:spPr>
      </p:pic>
      <p:sp>
        <p:nvSpPr>
          <p:cNvPr id="7" name="Up Arrow 6">
            <a:extLst>
              <a:ext uri="{FF2B5EF4-FFF2-40B4-BE49-F238E27FC236}">
                <a16:creationId xmlns:a16="http://schemas.microsoft.com/office/drawing/2014/main" id="{1E8B7605-3732-AB68-3865-B93253AF8EED}"/>
              </a:ext>
            </a:extLst>
          </p:cNvPr>
          <p:cNvSpPr/>
          <p:nvPr/>
        </p:nvSpPr>
        <p:spPr bwMode="auto">
          <a:xfrm rot="3207697">
            <a:off x="1734915" y="5432761"/>
            <a:ext cx="484632" cy="978408"/>
          </a:xfrm>
          <a:prstGeom prst="up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LV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822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832" y="1331565"/>
            <a:ext cx="8602662" cy="576064"/>
          </a:xfrm>
        </p:spPr>
        <p:txBody>
          <a:bodyPr/>
          <a:lstStyle/>
          <a:p>
            <a:r>
              <a:rPr lang="lv-LV" sz="3200" dirty="0">
                <a:solidFill>
                  <a:srgbClr val="FF0000"/>
                </a:solidFill>
                <a:latin typeface="Comic Sans MS"/>
                <a:cs typeface="Comic Sans MS"/>
              </a:rPr>
              <a:t>49. Laika ņēmējs: jauni pienākumi.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776" y="179437"/>
            <a:ext cx="864096" cy="93610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9832" y="1961429"/>
            <a:ext cx="9073008" cy="2268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49.1.</a:t>
            </a:r>
          </a:p>
          <a:p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Kad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jebkurs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̌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spēlētājs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saņem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piecas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personīgās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piezīmes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laika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ņēmējam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nekavējoties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 to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jāziņo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tiesnesim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;</a:t>
            </a:r>
          </a:p>
          <a:p>
            <a:pPr marL="457200" indent="-457200">
              <a:buFontTx/>
              <a:buChar char="-"/>
            </a:pPr>
            <a:endParaRPr lang="en-GB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Laika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ņēmējam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jāinformē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tiesneši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kad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kāda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komandām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pieprasījusi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minūtes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pārtraukumu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9942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832" y="1331565"/>
            <a:ext cx="8602662" cy="576064"/>
          </a:xfrm>
        </p:spPr>
        <p:txBody>
          <a:bodyPr/>
          <a:lstStyle/>
          <a:p>
            <a:r>
              <a:rPr lang="lv-LV" sz="3200" dirty="0">
                <a:solidFill>
                  <a:srgbClr val="FF0000"/>
                </a:solidFill>
                <a:latin typeface="Comic Sans MS"/>
                <a:cs typeface="Comic Sans MS"/>
              </a:rPr>
              <a:t>Signāli.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776" y="179437"/>
            <a:ext cx="864096" cy="93610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9832" y="1961429"/>
            <a:ext cx="9073008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Neatļauts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cilindrs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cilindra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principu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pārkāpuma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piezīme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66A6C87-0EF2-C505-8C95-49E75BE77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62" y="2415007"/>
            <a:ext cx="2949426" cy="508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85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832" y="1331565"/>
            <a:ext cx="8602662" cy="576064"/>
          </a:xfrm>
        </p:spPr>
        <p:txBody>
          <a:bodyPr/>
          <a:lstStyle/>
          <a:p>
            <a:r>
              <a:rPr lang="lv-LV" sz="3200" dirty="0">
                <a:solidFill>
                  <a:srgbClr val="FF0000"/>
                </a:solidFill>
                <a:latin typeface="Comic Sans MS"/>
                <a:cs typeface="Comic Sans MS"/>
              </a:rPr>
              <a:t>Signāli.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776" y="179437"/>
            <a:ext cx="864096" cy="93610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9832" y="1961429"/>
            <a:ext cx="9073008" cy="820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Lejupejošas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bumbas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aizskaršana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iejaukšanās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bumbas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lidojumā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36999BE-C436-74BD-A16D-1BC54012D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144" y="2386744"/>
            <a:ext cx="2952328" cy="513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62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832" y="1331565"/>
            <a:ext cx="8602662" cy="576064"/>
          </a:xfrm>
        </p:spPr>
        <p:txBody>
          <a:bodyPr/>
          <a:lstStyle/>
          <a:p>
            <a:r>
              <a:rPr lang="lv-LV" sz="3200" dirty="0">
                <a:solidFill>
                  <a:srgbClr val="FF0000"/>
                </a:solidFill>
                <a:latin typeface="Comic Sans MS"/>
                <a:cs typeface="Comic Sans MS"/>
              </a:rPr>
              <a:t>FIBA noteikumu pielikums F.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776" y="179437"/>
            <a:ext cx="864096" cy="93610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9832" y="1961429"/>
            <a:ext cx="9073008" cy="221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Vecākā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trenera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izaicinājums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LJBL </a:t>
            </a:r>
            <a:r>
              <a:rPr lang="en-GB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sacensībās</a:t>
            </a:r>
            <a:r>
              <a:rPr lang="en-GB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nevar</a:t>
            </a:r>
            <a:r>
              <a:rPr lang="en-GB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būt</a:t>
            </a:r>
            <a:r>
              <a:rPr lang="en-GB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pielietots</a:t>
            </a:r>
            <a:r>
              <a:rPr lang="en-GB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jo </a:t>
            </a:r>
            <a:r>
              <a:rPr lang="en-GB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netiek</a:t>
            </a:r>
            <a:r>
              <a:rPr lang="en-GB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izmantota</a:t>
            </a:r>
            <a:r>
              <a:rPr lang="en-GB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Video </a:t>
            </a:r>
            <a:r>
              <a:rPr lang="en-GB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atkārtojuma</a:t>
            </a:r>
            <a:r>
              <a:rPr lang="en-GB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sistēma</a:t>
            </a:r>
            <a:r>
              <a:rPr lang="en-GB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Sacensībās</a:t>
            </a:r>
            <a:r>
              <a:rPr lang="en-GB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kurās</a:t>
            </a:r>
            <a:r>
              <a:rPr lang="en-GB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izmantos</a:t>
            </a:r>
            <a:r>
              <a:rPr lang="en-GB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VAS, procedūra:1) </a:t>
            </a:r>
            <a:r>
              <a:rPr lang="en-GB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treneris</a:t>
            </a:r>
            <a:r>
              <a:rPr lang="en-GB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signālu</a:t>
            </a:r>
            <a:r>
              <a:rPr lang="en-GB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norāda</a:t>
            </a:r>
            <a:r>
              <a:rPr lang="en-GB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</a:t>
            </a:r>
            <a:r>
              <a:rPr lang="en-GB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izaicinājumu;2) </a:t>
            </a:r>
            <a:r>
              <a:rPr lang="en-GB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tiesnesis</a:t>
            </a:r>
            <a:r>
              <a:rPr lang="en-GB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apstiprina</a:t>
            </a:r>
            <a:r>
              <a:rPr lang="en-GB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tādu</a:t>
            </a:r>
            <a:r>
              <a:rPr lang="en-GB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pašu</a:t>
            </a:r>
            <a:r>
              <a:rPr lang="en-GB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signālu;3) </a:t>
            </a:r>
            <a:r>
              <a:rPr lang="en-GB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protokolā</a:t>
            </a:r>
            <a:r>
              <a:rPr lang="en-GB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tiek</a:t>
            </a:r>
            <a:r>
              <a:rPr lang="en-GB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ierakstīta</a:t>
            </a:r>
            <a:r>
              <a:rPr lang="en-GB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ceturtdaļa</a:t>
            </a:r>
            <a:r>
              <a:rPr lang="en-GB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GB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minūte</a:t>
            </a:r>
            <a:r>
              <a:rPr lang="en-GB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GB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text, suit&#10;&#10;Description automatically generated">
            <a:extLst>
              <a:ext uri="{FF2B5EF4-FFF2-40B4-BE49-F238E27FC236}">
                <a16:creationId xmlns:a16="http://schemas.microsoft.com/office/drawing/2014/main" id="{930A72DE-BD9D-BF2E-C918-B8D1FB0C3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4" y="3779837"/>
            <a:ext cx="2705100" cy="3352800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021CEF5-7131-A858-A7FE-82A939B201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884" y="3774994"/>
            <a:ext cx="2467626" cy="3345934"/>
          </a:xfrm>
          <a:prstGeom prst="rect">
            <a:avLst/>
          </a:prstGeom>
        </p:spPr>
      </p:pic>
      <p:pic>
        <p:nvPicPr>
          <p:cNvPr id="11" name="Picture 10" descr="A picture containing text, receipt, battery&#10;&#10;Description automatically generated">
            <a:extLst>
              <a:ext uri="{FF2B5EF4-FFF2-40B4-BE49-F238E27FC236}">
                <a16:creationId xmlns:a16="http://schemas.microsoft.com/office/drawing/2014/main" id="{2DD242D7-249B-8929-DD31-BA3E9A7C0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440" y="3789817"/>
            <a:ext cx="3539319" cy="3338635"/>
          </a:xfrm>
          <a:prstGeom prst="rect">
            <a:avLst/>
          </a:prstGeom>
        </p:spPr>
      </p:pic>
      <p:sp>
        <p:nvSpPr>
          <p:cNvPr id="5" name="Down Arrow 4">
            <a:extLst>
              <a:ext uri="{FF2B5EF4-FFF2-40B4-BE49-F238E27FC236}">
                <a16:creationId xmlns:a16="http://schemas.microsoft.com/office/drawing/2014/main" id="{E1D4718D-20A3-9042-5D50-CCF1B5574BC8}"/>
              </a:ext>
            </a:extLst>
          </p:cNvPr>
          <p:cNvSpPr/>
          <p:nvPr/>
        </p:nvSpPr>
        <p:spPr bwMode="auto">
          <a:xfrm rot="2012226">
            <a:off x="7758750" y="3788453"/>
            <a:ext cx="484632" cy="978408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LV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375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840" y="2483693"/>
            <a:ext cx="8605837" cy="4608512"/>
          </a:xfrm>
        </p:spPr>
        <p:txBody>
          <a:bodyPr/>
          <a:lstStyle/>
          <a:p>
            <a:pPr>
              <a:lnSpc>
                <a:spcPct val="96000"/>
              </a:lnSpc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br>
              <a:rPr lang="lv-LV" sz="2400" b="0" dirty="0">
                <a:solidFill>
                  <a:srgbClr val="000000"/>
                </a:solidFill>
              </a:rPr>
            </a:br>
            <a:br>
              <a:rPr lang="lv-LV" sz="2400" b="0" dirty="0">
                <a:solidFill>
                  <a:srgbClr val="000000"/>
                </a:solidFill>
              </a:rPr>
            </a:br>
            <a:r>
              <a:rPr lang="lv-LV" sz="3200" dirty="0">
                <a:solidFill>
                  <a:srgbClr val="FF0000"/>
                </a:solidFill>
                <a:latin typeface="Comic Sans MS"/>
                <a:cs typeface="Comic Sans MS"/>
              </a:rPr>
              <a:t>NOTEIKUMU IZMAIŅAS .</a:t>
            </a:r>
            <a:br>
              <a:rPr lang="lv-LV" sz="3200" dirty="0">
                <a:solidFill>
                  <a:srgbClr val="FF0000"/>
                </a:solidFill>
                <a:latin typeface="Comic Sans MS"/>
                <a:cs typeface="Comic Sans MS"/>
              </a:rPr>
            </a:br>
            <a:br>
              <a:rPr lang="lv-LV" sz="2400" b="0" dirty="0">
                <a:solidFill>
                  <a:srgbClr val="000000"/>
                </a:solidFill>
              </a:rPr>
            </a:br>
            <a:r>
              <a:rPr lang="lv-LV" sz="2400" b="0" dirty="0">
                <a:solidFill>
                  <a:srgbClr val="000000"/>
                </a:solidFill>
              </a:rPr>
              <a:t> </a:t>
            </a:r>
            <a:r>
              <a:rPr lang="lv-LV" sz="2400" dirty="0">
                <a:solidFill>
                  <a:srgbClr val="000000"/>
                </a:solidFill>
              </a:rPr>
              <a:t>2022.GADA 1.OKTOBRIS</a:t>
            </a:r>
            <a:r>
              <a:rPr lang="lv-LV" sz="2800" dirty="0">
                <a:solidFill>
                  <a:srgbClr val="000000"/>
                </a:solidFill>
              </a:rPr>
              <a:t>. </a:t>
            </a:r>
            <a:br>
              <a:rPr lang="en-GB" sz="2800" dirty="0">
                <a:solidFill>
                  <a:srgbClr val="000000"/>
                </a:solidFill>
              </a:rPr>
            </a:br>
            <a:endParaRPr lang="lv-LV" sz="2800" dirty="0"/>
          </a:p>
        </p:txBody>
      </p:sp>
      <p:pic>
        <p:nvPicPr>
          <p:cNvPr id="3" name="Изображение 2" descr="download (6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704" y="5868069"/>
            <a:ext cx="1320447" cy="1296144"/>
          </a:xfrm>
          <a:prstGeom prst="rect">
            <a:avLst/>
          </a:prstGeom>
        </p:spPr>
      </p:pic>
      <p:pic>
        <p:nvPicPr>
          <p:cNvPr id="6" name="Изображение 5" descr="images (10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" y="1259557"/>
            <a:ext cx="2952328" cy="1873995"/>
          </a:xfrm>
          <a:prstGeom prst="rect">
            <a:avLst/>
          </a:prstGeom>
        </p:spPr>
      </p:pic>
      <p:pic>
        <p:nvPicPr>
          <p:cNvPr id="7" name="Изображение 6" descr="images (12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40" y="4955046"/>
            <a:ext cx="1584176" cy="1584176"/>
          </a:xfrm>
          <a:prstGeom prst="rect">
            <a:avLst/>
          </a:prstGeom>
        </p:spPr>
      </p:pic>
      <p:pic>
        <p:nvPicPr>
          <p:cNvPr id="8" name="Изображение 7" descr="images (3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161" y="1475581"/>
            <a:ext cx="2582896" cy="1728192"/>
          </a:xfrm>
          <a:prstGeom prst="rect">
            <a:avLst/>
          </a:prstGeom>
        </p:spPr>
      </p:pic>
      <p:pic>
        <p:nvPicPr>
          <p:cNvPr id="9" name="Изображение 8" descr="ljb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776" y="0"/>
            <a:ext cx="839341" cy="1104396"/>
          </a:xfrm>
          <a:prstGeom prst="rect">
            <a:avLst/>
          </a:prstGeom>
        </p:spPr>
      </p:pic>
      <p:pic>
        <p:nvPicPr>
          <p:cNvPr id="10" name="Picture 15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5776" y="107429"/>
            <a:ext cx="1008112" cy="10081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3218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832" y="1331565"/>
            <a:ext cx="8602662" cy="576064"/>
          </a:xfrm>
        </p:spPr>
        <p:txBody>
          <a:bodyPr/>
          <a:lstStyle/>
          <a:p>
            <a:r>
              <a:rPr lang="lv-LV" sz="3200" dirty="0">
                <a:solidFill>
                  <a:srgbClr val="FF0000"/>
                </a:solidFill>
                <a:latin typeface="Comic Sans MS"/>
                <a:cs typeface="Comic Sans MS"/>
              </a:rPr>
              <a:t>Signāli.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776" y="179437"/>
            <a:ext cx="864096" cy="93610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9832" y="1961429"/>
            <a:ext cx="9073008" cy="562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iemetiena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brīdinājuma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signāls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svilpe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pirms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atdodam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bumbu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iemetējam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Pirms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spēles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vecākais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tiesnesis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ieiet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centra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aplī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pirms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strīdus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bumbas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izspēles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sākoties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spēlei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Pirms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spēles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vecākais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tiesnesis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nodod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bumbu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spēlētājam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auta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iemetienam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pirms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katras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ceturtdaļas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pagarinājuma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sākuma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</a:p>
          <a:p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Pirms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spēles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tiesnesis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nodod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bumbu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uzbrucēju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komandas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spēlētājam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auta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iemetienam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gala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līnijas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uzbrukumu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zonā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Pirms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spēles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tiesnesis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nodod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bumbu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auta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iemetienam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pēc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katra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minūtes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pārtraukuma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atsākot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spēli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BD2CB4B5-208D-22D7-A6AD-40A6A53E6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088" y="4355901"/>
            <a:ext cx="4321537" cy="283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1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832" y="1331565"/>
            <a:ext cx="8602662" cy="576064"/>
          </a:xfrm>
        </p:spPr>
        <p:txBody>
          <a:bodyPr/>
          <a:lstStyle/>
          <a:p>
            <a:r>
              <a:rPr lang="lv-LV" sz="3200" dirty="0">
                <a:solidFill>
                  <a:srgbClr val="FF0000"/>
                </a:solidFill>
                <a:latin typeface="Comic Sans MS"/>
                <a:cs typeface="Comic Sans MS"/>
              </a:rPr>
              <a:t>Signāli.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776" y="179437"/>
            <a:ext cx="864096" cy="93610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9832" y="1961429"/>
            <a:ext cx="9073008" cy="2630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Trīs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punktu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metiena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dublēšana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Tikai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atbildīgais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primārais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tiesnesis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norāda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trīs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punktu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metiena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mēģinājumu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grozs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sekmīgs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tad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arī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ārējais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tiesnesis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-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ši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dublē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sekmīgi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gūto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grozu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0A2CC2-5433-327B-D706-7165635F7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275" y="3923853"/>
            <a:ext cx="6114958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94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832" y="1835621"/>
            <a:ext cx="8605837" cy="5040560"/>
          </a:xfrm>
        </p:spPr>
        <p:txBody>
          <a:bodyPr/>
          <a:lstStyle/>
          <a:p>
            <a:r>
              <a:rPr lang="lv-LV" sz="2000" dirty="0">
                <a:solidFill>
                  <a:schemeClr val="tx1"/>
                </a:solidFill>
              </a:rPr>
              <a:t>		</a:t>
            </a:r>
            <a:r>
              <a:rPr lang="lv-LV" sz="2800" i="1" dirty="0">
                <a:solidFill>
                  <a:srgbClr val="FF0000"/>
                </a:solidFill>
                <a:latin typeface="Calibri"/>
                <a:cs typeface="Calibri"/>
              </a:rPr>
              <a:t>	Mācieties un regulāri atkārtojiet basketbola noteikumus !</a:t>
            </a:r>
            <a:br>
              <a:rPr lang="lv-LV" sz="2800" i="1" dirty="0">
                <a:solidFill>
                  <a:srgbClr val="FF0000"/>
                </a:solidFill>
                <a:latin typeface="Calibri"/>
                <a:cs typeface="Calibri"/>
              </a:rPr>
            </a:br>
            <a:r>
              <a:rPr lang="lv-LV" sz="2800" i="1" dirty="0">
                <a:solidFill>
                  <a:srgbClr val="FF0000"/>
                </a:solidFill>
                <a:latin typeface="Calibri"/>
                <a:cs typeface="Calibri"/>
              </a:rPr>
              <a:t>Pārziniet LJBL nolikumu! </a:t>
            </a:r>
            <a:br>
              <a:rPr lang="lv-LV" sz="2800" i="1" dirty="0">
                <a:solidFill>
                  <a:srgbClr val="FF0000"/>
                </a:solidFill>
                <a:latin typeface="Calibri"/>
                <a:cs typeface="Calibri"/>
              </a:rPr>
            </a:br>
            <a:r>
              <a:rPr lang="lv-LV" sz="2800" i="1" dirty="0">
                <a:solidFill>
                  <a:srgbClr val="FF0000"/>
                </a:solidFill>
                <a:latin typeface="Calibri"/>
                <a:cs typeface="Calibri"/>
              </a:rPr>
              <a:t>Veiksmīgus un pareizus lēmumus jaunajā sezonā!</a:t>
            </a:r>
            <a:br>
              <a:rPr lang="lv-LV" sz="2800" i="1" dirty="0">
                <a:solidFill>
                  <a:srgbClr val="FF0000"/>
                </a:solidFill>
                <a:latin typeface="Calibri"/>
                <a:cs typeface="Calibri"/>
              </a:rPr>
            </a:br>
            <a:br>
              <a:rPr lang="lv-LV" sz="2800" i="1" dirty="0">
                <a:solidFill>
                  <a:srgbClr val="FF0000"/>
                </a:solidFill>
                <a:latin typeface="Calibri"/>
                <a:cs typeface="Calibri"/>
              </a:rPr>
            </a:br>
            <a:br>
              <a:rPr lang="lv-LV" sz="2800" i="1" dirty="0">
                <a:solidFill>
                  <a:srgbClr val="FF0000"/>
                </a:solidFill>
                <a:latin typeface="Calibri"/>
                <a:cs typeface="Calibri"/>
              </a:rPr>
            </a:br>
            <a:br>
              <a:rPr lang="lv-LV" sz="2800" i="1" dirty="0">
                <a:solidFill>
                  <a:srgbClr val="FF0000"/>
                </a:solidFill>
                <a:latin typeface="Calibri"/>
                <a:cs typeface="Calibri"/>
              </a:rPr>
            </a:br>
            <a:br>
              <a:rPr lang="lv-LV" sz="2400" dirty="0">
                <a:solidFill>
                  <a:schemeClr val="tx1"/>
                </a:solidFill>
              </a:rPr>
            </a:br>
            <a:br>
              <a:rPr lang="lv-LV" sz="2400" dirty="0">
                <a:solidFill>
                  <a:schemeClr val="tx1"/>
                </a:solidFill>
              </a:rPr>
            </a:br>
            <a:br>
              <a:rPr lang="lv-LV" sz="2400" dirty="0">
                <a:solidFill>
                  <a:schemeClr val="tx1"/>
                </a:solidFill>
              </a:rPr>
            </a:br>
            <a:br>
              <a:rPr lang="lv-LV" sz="2400" dirty="0">
                <a:solidFill>
                  <a:schemeClr val="tx1"/>
                </a:solidFill>
              </a:rPr>
            </a:br>
            <a:br>
              <a:rPr lang="lv-LV" sz="2400" dirty="0">
                <a:solidFill>
                  <a:schemeClr val="tx1"/>
                </a:solidFill>
              </a:rPr>
            </a:br>
            <a:br>
              <a:rPr lang="lv-LV" sz="2400" dirty="0">
                <a:solidFill>
                  <a:schemeClr val="tx1"/>
                </a:solidFill>
              </a:rPr>
            </a:br>
            <a:br>
              <a:rPr lang="lv-LV" sz="2400" dirty="0">
                <a:solidFill>
                  <a:schemeClr val="tx1"/>
                </a:solidFill>
              </a:rPr>
            </a:br>
            <a:r>
              <a:rPr lang="lv-LV" sz="1800" dirty="0">
                <a:solidFill>
                  <a:schemeClr val="tx1"/>
                </a:solidFill>
              </a:rPr>
              <a:t>Oskars Lucis</a:t>
            </a:r>
            <a:r>
              <a:rPr lang="lv-LV" sz="2400" dirty="0">
                <a:solidFill>
                  <a:schemeClr val="tx1"/>
                </a:solidFill>
              </a:rPr>
              <a:t>.</a:t>
            </a:r>
            <a:br>
              <a:rPr lang="lv-LV" sz="2400" dirty="0">
                <a:solidFill>
                  <a:schemeClr val="tx1"/>
                </a:solidFill>
              </a:rPr>
            </a:br>
            <a:r>
              <a:rPr lang="lv-LV" sz="1800" dirty="0">
                <a:solidFill>
                  <a:schemeClr val="tx1"/>
                </a:solidFill>
              </a:rPr>
              <a:t>LJBL tiesnešu koordinators</a:t>
            </a:r>
          </a:p>
        </p:txBody>
      </p:sp>
      <p:pic>
        <p:nvPicPr>
          <p:cNvPr id="4" name="Picture 1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896" y="3419797"/>
            <a:ext cx="2952328" cy="288117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Изображение 4" descr="ljb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776" y="1"/>
            <a:ext cx="839341" cy="1104396"/>
          </a:xfrm>
          <a:prstGeom prst="rect">
            <a:avLst/>
          </a:prstGeom>
        </p:spPr>
      </p:pic>
      <p:pic>
        <p:nvPicPr>
          <p:cNvPr id="6" name="Picture 1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776" y="107429"/>
            <a:ext cx="1008112" cy="10081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Изображение 6" descr="REF Good Luc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336" y="3347789"/>
            <a:ext cx="4176217" cy="295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91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840" y="1187549"/>
            <a:ext cx="8605837" cy="1008112"/>
          </a:xfrm>
        </p:spPr>
        <p:txBody>
          <a:bodyPr/>
          <a:lstStyle/>
          <a:p>
            <a:pPr>
              <a:lnSpc>
                <a:spcPct val="96000"/>
              </a:lnSpc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br>
              <a:rPr lang="lv-LV" sz="2400" b="0" dirty="0">
                <a:solidFill>
                  <a:srgbClr val="000000"/>
                </a:solidFill>
              </a:rPr>
            </a:br>
            <a:br>
              <a:rPr lang="lv-LV" sz="2400" b="0" dirty="0">
                <a:solidFill>
                  <a:srgbClr val="000000"/>
                </a:solidFill>
              </a:rPr>
            </a:br>
            <a:r>
              <a:rPr lang="lv-LV" sz="2800" dirty="0">
                <a:solidFill>
                  <a:srgbClr val="FF0000"/>
                </a:solidFill>
              </a:rPr>
              <a:t>FIBA Oficiālie basketbola noteikumi.</a:t>
            </a:r>
            <a:br>
              <a:rPr lang="lv-LV" sz="2800" dirty="0">
                <a:solidFill>
                  <a:srgbClr val="FF0000"/>
                </a:solidFill>
              </a:rPr>
            </a:br>
            <a:br>
              <a:rPr lang="lv-LV" sz="2400" b="0" dirty="0">
                <a:solidFill>
                  <a:srgbClr val="FF0000"/>
                </a:solidFill>
              </a:rPr>
            </a:br>
            <a:br>
              <a:rPr lang="lv-LV" sz="2400" b="0" dirty="0">
                <a:solidFill>
                  <a:srgbClr val="FF0000"/>
                </a:solidFill>
              </a:rPr>
            </a:br>
            <a:endParaRPr lang="lv-LV" sz="2800" dirty="0">
              <a:solidFill>
                <a:srgbClr val="FF0000"/>
              </a:solidFill>
            </a:endParaRPr>
          </a:p>
        </p:txBody>
      </p:sp>
      <p:pic>
        <p:nvPicPr>
          <p:cNvPr id="3" name="Изображение 2" descr="download (6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656" y="179437"/>
            <a:ext cx="956357" cy="938755"/>
          </a:xfrm>
          <a:prstGeom prst="rect">
            <a:avLst/>
          </a:prstGeom>
        </p:spPr>
      </p:pic>
      <p:pic>
        <p:nvPicPr>
          <p:cNvPr id="7" name="Изображение 6" descr="images (12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04" y="251445"/>
            <a:ext cx="864096" cy="864096"/>
          </a:xfrm>
          <a:prstGeom prst="rect">
            <a:avLst/>
          </a:prstGeom>
        </p:spPr>
      </p:pic>
      <p:pic>
        <p:nvPicPr>
          <p:cNvPr id="9" name="Изображение 8" descr="ljb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776" y="0"/>
            <a:ext cx="839341" cy="1104396"/>
          </a:xfrm>
          <a:prstGeom prst="rect">
            <a:avLst/>
          </a:prstGeom>
        </p:spPr>
      </p:pic>
      <p:pic>
        <p:nvPicPr>
          <p:cNvPr id="10" name="Picture 1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776" y="107429"/>
            <a:ext cx="1008112" cy="10081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Picture 12" descr="Text, letter&#10;&#10;Description automatically generated">
            <a:extLst>
              <a:ext uri="{FF2B5EF4-FFF2-40B4-BE49-F238E27FC236}">
                <a16:creationId xmlns:a16="http://schemas.microsoft.com/office/drawing/2014/main" id="{53D973B6-0909-F57E-3326-471B5C8DB5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63" y="1763613"/>
            <a:ext cx="4277989" cy="5184576"/>
          </a:xfrm>
          <a:prstGeom prst="rect">
            <a:avLst/>
          </a:prstGeom>
        </p:spPr>
      </p:pic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E6BF77E-5E27-EC61-D5A2-C4554594A3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35" y="1666390"/>
            <a:ext cx="4192762" cy="549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92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832" y="1331565"/>
            <a:ext cx="8602662" cy="576064"/>
          </a:xfrm>
        </p:spPr>
        <p:txBody>
          <a:bodyPr/>
          <a:lstStyle/>
          <a:p>
            <a:r>
              <a:rPr lang="lv-LV" sz="3200" dirty="0">
                <a:solidFill>
                  <a:srgbClr val="FF0000"/>
                </a:solidFill>
                <a:latin typeface="Comic Sans MS"/>
                <a:cs typeface="Comic Sans MS"/>
              </a:rPr>
              <a:t>Basketbola formas.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776" y="179437"/>
            <a:ext cx="864096" cy="93610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75816" y="1961429"/>
            <a:ext cx="5760640" cy="5887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lv-LV" sz="2800" b="1" dirty="0">
                <a:solidFill>
                  <a:schemeClr val="tx1"/>
                </a:solidFill>
                <a:latin typeface="Calibri"/>
                <a:cs typeface="Calibri"/>
              </a:rPr>
              <a:t>Labāk redzami numuri uz spēlētāju formām (gan nedaudz mazāka izmēra);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lv-LV" sz="28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endParaRPr lang="lv-LV" sz="28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v-LV" sz="2800" b="1" dirty="0">
                <a:solidFill>
                  <a:schemeClr val="tx1"/>
                </a:solidFill>
                <a:latin typeface="Calibri"/>
                <a:cs typeface="Calibri"/>
              </a:rPr>
              <a:t>Kompresijas rokām, elkoņiem, kājām utt., </a:t>
            </a:r>
            <a:r>
              <a:rPr lang="lv-LV" sz="2800" b="1" dirty="0">
                <a:solidFill>
                  <a:srgbClr val="FF0000"/>
                </a:solidFill>
                <a:latin typeface="Calibri"/>
                <a:cs typeface="Calibri"/>
              </a:rPr>
              <a:t>vienā krāsā- </a:t>
            </a:r>
            <a:r>
              <a:rPr lang="lv-LV" sz="2800" b="1" dirty="0">
                <a:solidFill>
                  <a:schemeClr val="tx1"/>
                </a:solidFill>
                <a:latin typeface="Calibri"/>
                <a:cs typeface="Calibri"/>
              </a:rPr>
              <a:t>piem.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v-LV" sz="2800" b="1" dirty="0">
                <a:solidFill>
                  <a:schemeClr val="tx1"/>
                </a:solidFill>
                <a:latin typeface="Calibri"/>
                <a:cs typeface="Calibri"/>
              </a:rPr>
              <a:t>var būt kompresijas T-krekls.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lv-LV" sz="28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lv-LV" sz="28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v-LV" sz="2800" b="1" u="sng" dirty="0">
                <a:solidFill>
                  <a:srgbClr val="FF0000"/>
                </a:solidFill>
                <a:latin typeface="Calibri"/>
                <a:cs typeface="Calibri"/>
              </a:rPr>
              <a:t>Vienā komandā visiem spēlētājiem vienā krāsā.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lv-LV" sz="28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lv-LV" sz="28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457200" indent="-457200">
              <a:buFontTx/>
              <a:buChar char="-"/>
            </a:pPr>
            <a:endParaRPr lang="lv-LV" sz="2800" b="1" dirty="0">
              <a:solidFill>
                <a:srgbClr val="FF0000"/>
              </a:solidFill>
              <a:latin typeface="Calibri"/>
              <a:cs typeface="Calibri"/>
            </a:endParaRPr>
          </a:p>
          <a:p>
            <a:endParaRPr lang="ru-RU" sz="28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A group of men playing basketball&#10;&#10;Description automatically generated">
            <a:extLst>
              <a:ext uri="{FF2B5EF4-FFF2-40B4-BE49-F238E27FC236}">
                <a16:creationId xmlns:a16="http://schemas.microsoft.com/office/drawing/2014/main" id="{8D0FC510-2411-8E5B-49B6-F6796E1FA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400" y="2046784"/>
            <a:ext cx="4248225" cy="3101205"/>
          </a:xfrm>
          <a:prstGeom prst="rect">
            <a:avLst/>
          </a:prstGeom>
        </p:spPr>
      </p:pic>
      <p:sp>
        <p:nvSpPr>
          <p:cNvPr id="13" name="Up Arrow 12">
            <a:extLst>
              <a:ext uri="{FF2B5EF4-FFF2-40B4-BE49-F238E27FC236}">
                <a16:creationId xmlns:a16="http://schemas.microsoft.com/office/drawing/2014/main" id="{7195EDD9-8395-27E1-E087-89A0D7BF95D1}"/>
              </a:ext>
            </a:extLst>
          </p:cNvPr>
          <p:cNvSpPr/>
          <p:nvPr/>
        </p:nvSpPr>
        <p:spPr bwMode="auto">
          <a:xfrm rot="1015072">
            <a:off x="7485791" y="4744140"/>
            <a:ext cx="484632" cy="978408"/>
          </a:xfrm>
          <a:prstGeom prst="up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LV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B6EE996D-A50A-8202-D093-9A4490C81218}"/>
              </a:ext>
            </a:extLst>
          </p:cNvPr>
          <p:cNvSpPr/>
          <p:nvPr/>
        </p:nvSpPr>
        <p:spPr bwMode="auto">
          <a:xfrm rot="2393285">
            <a:off x="8625003" y="1860784"/>
            <a:ext cx="484632" cy="978408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LV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5" name="Up Arrow 14">
            <a:extLst>
              <a:ext uri="{FF2B5EF4-FFF2-40B4-BE49-F238E27FC236}">
                <a16:creationId xmlns:a16="http://schemas.microsoft.com/office/drawing/2014/main" id="{C0F0E2CA-E572-3A23-B489-70A2FEFF40CA}"/>
              </a:ext>
            </a:extLst>
          </p:cNvPr>
          <p:cNvSpPr/>
          <p:nvPr/>
        </p:nvSpPr>
        <p:spPr bwMode="auto">
          <a:xfrm rot="17201035">
            <a:off x="9319462" y="4606823"/>
            <a:ext cx="370692" cy="670165"/>
          </a:xfrm>
          <a:prstGeom prst="up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LV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687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832" y="1331565"/>
            <a:ext cx="8602662" cy="576064"/>
          </a:xfrm>
        </p:spPr>
        <p:txBody>
          <a:bodyPr/>
          <a:lstStyle/>
          <a:p>
            <a:r>
              <a:rPr lang="lv-LV" sz="3200" dirty="0">
                <a:solidFill>
                  <a:srgbClr val="FF0000"/>
                </a:solidFill>
                <a:latin typeface="Comic Sans MS"/>
                <a:cs typeface="Comic Sans MS"/>
              </a:rPr>
              <a:t>8. Spēles laiks, neizšķirts un papildlaiks.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776" y="179437"/>
            <a:ext cx="864096" cy="93610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07864" y="1961429"/>
            <a:ext cx="8496944" cy="4440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lv-LV" sz="2800" b="1" dirty="0">
                <a:solidFill>
                  <a:schemeClr val="tx1"/>
                </a:solidFill>
                <a:latin typeface="Calibri"/>
                <a:cs typeface="Calibri"/>
              </a:rPr>
              <a:t>8.8. Ja piezīme fiksēta līdz ar ceturtdaļas vai papildlaika beigām, tad uz spēles pulksteņa jāpaliek ne mazāk par 0,1.sekundēm;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lv-LV" sz="28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endParaRPr lang="lv-LV" sz="28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v-LV" sz="2800" b="1" dirty="0">
                <a:solidFill>
                  <a:schemeClr val="tx1"/>
                </a:solidFill>
                <a:latin typeface="Calibri"/>
                <a:cs typeface="Calibri"/>
              </a:rPr>
              <a:t>8.9. Ja piezīme fiksēta spēles pārtraukuma laikā, tad jebkuri iespējamie soda metieni jāizpilda pirms sekojošās ceturtdaļas vai papildlaika;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lv-LV" sz="28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lv-LV" sz="28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457200" indent="-457200">
              <a:buFontTx/>
              <a:buChar char="-"/>
            </a:pPr>
            <a:endParaRPr lang="lv-LV" sz="2800" b="1" dirty="0">
              <a:solidFill>
                <a:srgbClr val="FF0000"/>
              </a:solidFill>
              <a:latin typeface="Calibri"/>
              <a:cs typeface="Calibri"/>
            </a:endParaRPr>
          </a:p>
          <a:p>
            <a:endParaRPr lang="ru-RU" sz="28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0939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832" y="1331565"/>
            <a:ext cx="8602662" cy="864096"/>
          </a:xfrm>
        </p:spPr>
        <p:txBody>
          <a:bodyPr/>
          <a:lstStyle/>
          <a:p>
            <a:r>
              <a:rPr lang="lv-LV" sz="3200" dirty="0">
                <a:solidFill>
                  <a:srgbClr val="FF0000"/>
                </a:solidFill>
                <a:latin typeface="Comic Sans MS"/>
                <a:cs typeface="Comic Sans MS"/>
              </a:rPr>
              <a:t>9. Spēles sākums un ceturtdaļas, papildlaika vai spēles beigas..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776" y="179437"/>
            <a:ext cx="864096" cy="93610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63848" y="2555701"/>
            <a:ext cx="9073008" cy="7697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b="1" dirty="0">
                <a:solidFill>
                  <a:schemeClr val="tx1"/>
                </a:solidFill>
                <a:latin typeface="Calibri"/>
                <a:cs typeface="Calibri"/>
              </a:rPr>
              <a:t>9.4.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Visās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spēlēs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komandai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pirma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̄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minēta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spēļu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kalendāra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̄ (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mājnieku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komandai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jāizvēlas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komandas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soliņs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̌ un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grozs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laukuma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kreisaja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̄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puse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̄,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skatoties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sekretariāta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galdiņa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laukumu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Iesildīšanās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pirms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spēles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notiek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puslaukumā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pretī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komandas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soliņam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b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Taču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komandas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vienojas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̄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starpa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̄,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tās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var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savstarpēji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samainīt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komandas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soliņus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un/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grozus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lv-LV" sz="28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lv-LV" sz="28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lv-LV" sz="28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lv-LV" sz="28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lv-LV" sz="28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endParaRPr lang="lv-LV" sz="28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endParaRPr lang="lv-LV" sz="28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lv-LV" sz="28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457200" indent="-457200">
              <a:buFontTx/>
              <a:buChar char="-"/>
            </a:pPr>
            <a:endParaRPr lang="lv-LV" sz="2800" b="1" dirty="0">
              <a:solidFill>
                <a:srgbClr val="FF0000"/>
              </a:solidFill>
              <a:latin typeface="Calibri"/>
              <a:cs typeface="Calibri"/>
            </a:endParaRPr>
          </a:p>
          <a:p>
            <a:endParaRPr lang="ru-RU" sz="28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3491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832" y="1331565"/>
            <a:ext cx="8602662" cy="864096"/>
          </a:xfrm>
        </p:spPr>
        <p:txBody>
          <a:bodyPr/>
          <a:lstStyle/>
          <a:p>
            <a:r>
              <a:rPr lang="lv-LV" sz="3200" dirty="0">
                <a:solidFill>
                  <a:srgbClr val="FF0000"/>
                </a:solidFill>
                <a:latin typeface="Comic Sans MS"/>
                <a:cs typeface="Comic Sans MS"/>
              </a:rPr>
              <a:t>9. Spēles sākums un ceturtdaļas, papildlaika vai spēles beigas.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776" y="179437"/>
            <a:ext cx="864096" cy="93610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63848" y="2555701"/>
            <a:ext cx="9073008" cy="4078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lv-LV" sz="28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lv-LV" sz="28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lv-LV" sz="28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lv-LV" sz="28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lv-LV" sz="28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endParaRPr lang="lv-LV" sz="28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endParaRPr lang="lv-LV" sz="28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lv-LV" sz="28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457200" indent="-457200">
              <a:buFontTx/>
              <a:buChar char="-"/>
            </a:pPr>
            <a:endParaRPr lang="lv-LV" sz="2800" b="1" dirty="0">
              <a:solidFill>
                <a:srgbClr val="FF0000"/>
              </a:solidFill>
              <a:latin typeface="Calibri"/>
              <a:cs typeface="Calibri"/>
            </a:endParaRPr>
          </a:p>
          <a:p>
            <a:endParaRPr lang="ru-RU" sz="28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CC57D5F8-2FB4-B45E-BF89-86E0657FE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04" y="2195661"/>
            <a:ext cx="7416824" cy="49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63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832" y="1331565"/>
            <a:ext cx="8602662" cy="576064"/>
          </a:xfrm>
        </p:spPr>
        <p:txBody>
          <a:bodyPr/>
          <a:lstStyle/>
          <a:p>
            <a:r>
              <a:rPr lang="lv-LV" sz="3200" dirty="0">
                <a:solidFill>
                  <a:srgbClr val="FF0000"/>
                </a:solidFill>
                <a:latin typeface="Comic Sans MS"/>
                <a:cs typeface="Comic Sans MS"/>
              </a:rPr>
              <a:t>12. Strīdus bumba – alternatīvā piederība.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776" y="179437"/>
            <a:ext cx="864096" cy="93610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07864" y="1961429"/>
            <a:ext cx="8496944" cy="6249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b="1" dirty="0">
                <a:solidFill>
                  <a:schemeClr val="tx1"/>
                </a:solidFill>
                <a:latin typeface="Calibri"/>
                <a:cs typeface="Calibri"/>
              </a:rPr>
              <a:t>12.5.2.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Komandai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neiegūst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dzīvas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bumbas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kontroli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laukuma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̄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pēc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sākotnējās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strīda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bumbas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izspēles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pirmās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ceturtdaļas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sākuma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̄,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būs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jāizpilda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nākošais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alternatīvās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piederības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iemetiens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GB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Paskaidrojums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bumbas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statuss</a:t>
            </a:r>
            <a:endParaRPr lang="en-GB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Bumba</a:t>
            </a:r>
            <a:r>
              <a:rPr lang="en-GB" sz="2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kļūst</a:t>
            </a:r>
            <a:r>
              <a:rPr lang="en-GB" sz="2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dzīva</a:t>
            </a:r>
            <a:r>
              <a:rPr lang="en-GB" sz="2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kad</a:t>
            </a:r>
            <a:r>
              <a:rPr lang="en-GB" sz="2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r>
              <a:rPr lang="en-GB" sz="2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  </a:t>
            </a:r>
            <a:r>
              <a:rPr lang="en-GB" sz="28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strīda</a:t>
            </a:r>
            <a:r>
              <a:rPr lang="en-GB" sz="2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bumbas</a:t>
            </a:r>
            <a:r>
              <a:rPr lang="en-GB" sz="2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izspēles</a:t>
            </a:r>
            <a:r>
              <a:rPr lang="en-GB" sz="2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laika</a:t>
            </a:r>
            <a:r>
              <a:rPr lang="en-GB" sz="2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̄, </a:t>
            </a:r>
            <a:r>
              <a:rPr lang="en-GB" sz="28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bumba</a:t>
            </a:r>
            <a:r>
              <a:rPr lang="en-GB" sz="2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</a:t>
            </a:r>
            <a:r>
              <a:rPr lang="en-GB" sz="2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atstājusi</a:t>
            </a:r>
            <a:r>
              <a:rPr lang="en-GB" sz="2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tiesneša</a:t>
            </a:r>
            <a:r>
              <a:rPr lang="en-GB" sz="2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roku</a:t>
            </a:r>
            <a:r>
              <a:rPr lang="en-GB" sz="2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(-as), </a:t>
            </a:r>
          </a:p>
          <a:p>
            <a:r>
              <a:rPr lang="en-GB" sz="2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  soda </a:t>
            </a:r>
            <a:r>
              <a:rPr lang="en-GB" sz="28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metienu</a:t>
            </a:r>
            <a:r>
              <a:rPr lang="en-GB" sz="2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laika</a:t>
            </a:r>
            <a:r>
              <a:rPr lang="en-GB" sz="2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̄ </a:t>
            </a:r>
            <a:r>
              <a:rPr lang="en-GB" sz="28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bumba</a:t>
            </a:r>
            <a:r>
              <a:rPr lang="en-GB" sz="2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</a:t>
            </a:r>
            <a:r>
              <a:rPr lang="en-GB" sz="2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soda </a:t>
            </a:r>
            <a:r>
              <a:rPr lang="en-GB" sz="28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metiena</a:t>
            </a:r>
            <a:r>
              <a:rPr lang="en-GB" sz="2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izpildītāja</a:t>
            </a:r>
            <a:r>
              <a:rPr lang="en-GB" sz="2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rīcība</a:t>
            </a:r>
            <a:r>
              <a:rPr lang="en-GB" sz="2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̄, </a:t>
            </a:r>
          </a:p>
          <a:p>
            <a:r>
              <a:rPr lang="en-GB" sz="2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  </a:t>
            </a:r>
            <a:r>
              <a:rPr lang="en-GB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iemetiena</a:t>
            </a:r>
            <a:r>
              <a:rPr lang="en-GB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laika</a:t>
            </a:r>
            <a:r>
              <a:rPr lang="en-GB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̄ </a:t>
            </a:r>
            <a:r>
              <a:rPr lang="en-GB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bumba</a:t>
            </a:r>
            <a:r>
              <a:rPr lang="en-GB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</a:t>
            </a:r>
            <a:r>
              <a:rPr lang="en-GB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iemetiena</a:t>
            </a:r>
            <a:r>
              <a:rPr lang="en-GB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izpildītāja</a:t>
            </a:r>
            <a:r>
              <a:rPr lang="en-GB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rīcība</a:t>
            </a:r>
            <a:r>
              <a:rPr lang="en-GB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̄</a:t>
            </a:r>
            <a:r>
              <a:rPr lang="en-GB" sz="2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GB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lv-LV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lv-LV" sz="28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457200" indent="-457200">
              <a:buFontTx/>
              <a:buChar char="-"/>
            </a:pPr>
            <a:endParaRPr lang="lv-LV" sz="2800" b="1" dirty="0">
              <a:solidFill>
                <a:srgbClr val="FF0000"/>
              </a:solidFill>
              <a:latin typeface="Calibri"/>
              <a:cs typeface="Calibri"/>
            </a:endParaRPr>
          </a:p>
          <a:p>
            <a:endParaRPr lang="ru-RU" sz="28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9531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832" y="1331565"/>
            <a:ext cx="8602662" cy="576064"/>
          </a:xfrm>
        </p:spPr>
        <p:txBody>
          <a:bodyPr/>
          <a:lstStyle/>
          <a:p>
            <a:r>
              <a:rPr lang="lv-LV" sz="3200" dirty="0">
                <a:solidFill>
                  <a:srgbClr val="FF0000"/>
                </a:solidFill>
                <a:latin typeface="Comic Sans MS"/>
                <a:cs typeface="Comic Sans MS"/>
              </a:rPr>
              <a:t>34./37. Personiskā piezīme </a:t>
            </a:r>
            <a:r>
              <a:rPr lang="lv-LV" sz="3200" dirty="0" err="1">
                <a:solidFill>
                  <a:srgbClr val="FF0000"/>
                </a:solidFill>
                <a:latin typeface="Comic Sans MS"/>
                <a:cs typeface="Comic Sans MS"/>
              </a:rPr>
              <a:t>iemetiena</a:t>
            </a:r>
            <a:r>
              <a:rPr lang="lv-LV" sz="3200" dirty="0">
                <a:solidFill>
                  <a:srgbClr val="FF0000"/>
                </a:solidFill>
                <a:latin typeface="Comic Sans MS"/>
                <a:cs typeface="Comic Sans MS"/>
              </a:rPr>
              <a:t> laikā.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776" y="179437"/>
            <a:ext cx="864096" cy="93610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9832" y="1961429"/>
            <a:ext cx="9073008" cy="516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34.1.1.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Personīga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̄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piezīme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spēlētāja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piezīme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neatļautu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kontaktu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pretinieku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spēlētāju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kamēr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bumba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dzīva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mirusi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Spēlētājs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nedrīkst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bloķēt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grūst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ietriekties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klupināt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traucēt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pretinieka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virzīšanos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izstiepjot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savas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rokas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elkoņus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plecus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gurnus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kājas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ceļus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pēdas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ne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ari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̄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izliecot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savu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ķermeni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nenormāla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̄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stāvokli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̄ (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ārpus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cilindra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ne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ari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̄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spēlējot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rupji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nežēlīgi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34.1.2. </a:t>
            </a:r>
            <a:r>
              <a:rPr lang="en-GB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Iemetiena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piezīme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personiskā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piezīme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kas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notikusi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kad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spēles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pulksteņa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2:00 </a:t>
            </a:r>
            <a:r>
              <a:rPr lang="en-GB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minūtes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mazāk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laika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spēles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ceturtajā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(4.) </a:t>
            </a:r>
            <a:r>
              <a:rPr lang="en-GB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ceturtdaļā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katrā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papildlaikā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kad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laukumā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aizsargs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izdara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pārkāpumu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pret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uzbrucēju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bumba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atrodas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tiesneša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iemetēja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rokās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sz="2800" b="1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17837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8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8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33269</TotalTime>
  <Words>1329</Words>
  <Application>Microsoft Macintosh PowerPoint</Application>
  <PresentationFormat>Custom</PresentationFormat>
  <Paragraphs>124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Comic Sans MS</vt:lpstr>
      <vt:lpstr>Symbol</vt:lpstr>
      <vt:lpstr>Times New Roman</vt:lpstr>
      <vt:lpstr>Wingdings</vt:lpstr>
      <vt:lpstr>Default Design</vt:lpstr>
      <vt:lpstr>PowerPoint Presentation</vt:lpstr>
      <vt:lpstr>  NOTEIKUMU IZMAIŅAS .   2022.GADA 1.OKTOBRIS.  </vt:lpstr>
      <vt:lpstr>  FIBA Oficiālie basketbola noteikumi.   </vt:lpstr>
      <vt:lpstr>Basketbola formas.</vt:lpstr>
      <vt:lpstr>8. Spēles laiks, neizšķirts un papildlaiks.</vt:lpstr>
      <vt:lpstr>9. Spēles sākums un ceturtdaļas, papildlaika vai spēles beigas..</vt:lpstr>
      <vt:lpstr>9. Spēles sākums un ceturtdaļas, papildlaika vai spēles beigas.</vt:lpstr>
      <vt:lpstr>12. Strīdus bumba – alternatīvā piederība.</vt:lpstr>
      <vt:lpstr>34./37. Personiskā piezīme iemetiena laikā.</vt:lpstr>
      <vt:lpstr>34./37. Personiskā piezīme iemetiena laikā.</vt:lpstr>
      <vt:lpstr>37. Nesportiska piezīme.</vt:lpstr>
      <vt:lpstr>37. Nesportiska piezīme.</vt:lpstr>
      <vt:lpstr>37. Nesportiska piezīme.</vt:lpstr>
      <vt:lpstr>37. Nesportiska piezīme.</vt:lpstr>
      <vt:lpstr>37. Nesportiska piezīme.</vt:lpstr>
      <vt:lpstr>49. Laika ņēmējs: jauni pienākumi.</vt:lpstr>
      <vt:lpstr>Signāli.</vt:lpstr>
      <vt:lpstr>Signāli.</vt:lpstr>
      <vt:lpstr>FIBA noteikumu pielikums F.</vt:lpstr>
      <vt:lpstr>Signāli.</vt:lpstr>
      <vt:lpstr>Signāli.</vt:lpstr>
      <vt:lpstr>   Mācieties un regulāri atkārtojiet basketbola noteikumus ! Pārziniet LJBL nolikumu!  Veiksmīgus un pareizus lēmumus jaunajā sezonā!           Oskars Lucis. LJBL tiesnešu koordinators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Ceļš no LJBL līdz FIBA kategorijas tiesnesim.</dc:title>
  <dc:creator>Oskars</dc:creator>
  <dc:description>Orange title on dark blue background with orange stripes on bottom border</dc:description>
  <cp:lastModifiedBy>Oskars Lucis</cp:lastModifiedBy>
  <cp:revision>406</cp:revision>
  <dcterms:modified xsi:type="dcterms:W3CDTF">2022-09-23T13:19:53Z</dcterms:modified>
</cp:coreProperties>
</file>